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57" r:id="rId2"/>
    <p:sldId id="258" r:id="rId3"/>
    <p:sldId id="259" r:id="rId4"/>
    <p:sldId id="262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FF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23" autoAdjust="0"/>
    <p:restoredTop sz="94660"/>
  </p:normalViewPr>
  <p:slideViewPr>
    <p:cSldViewPr>
      <p:cViewPr varScale="1">
        <p:scale>
          <a:sx n="69" d="100"/>
          <a:sy n="69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D5B4BAB1-1786-4A63-AC48-F2D6476741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20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81000" y="64008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638800" y="6400800"/>
            <a:ext cx="3135313" cy="244475"/>
          </a:xfrm>
        </p:spPr>
        <p:txBody>
          <a:bodyPr/>
          <a:lstStyle>
            <a:lvl1pPr>
              <a:defRPr sz="1200" b="1" i="1">
                <a:solidFill>
                  <a:schemeClr val="accent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505200" y="64008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AFCFA48C-B20C-42CF-9059-B25F7C8CCC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228600" y="1524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i="1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066800"/>
            <a:ext cx="5943600" cy="9429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4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1981200"/>
            <a:ext cx="5791200" cy="304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5E45EA-656D-4325-BA42-13250D43728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39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457200"/>
            <a:ext cx="2028825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5934075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30F8F1-28F4-458F-959E-1B1597213DD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11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086600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676400" y="1295400"/>
            <a:ext cx="7048500" cy="5029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91000" y="653415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937D651C-8512-4AFB-9A22-4DB064600BE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81000" y="653415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36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A111D2-C653-4873-B193-310F3B79034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0586A5-B4A7-4E52-B632-D1311203C72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05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295400"/>
            <a:ext cx="344805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850" y="1295400"/>
            <a:ext cx="344805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E3E73C-3FC5-462A-B429-FA503FF0655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36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DF0DEE-435F-4586-9432-30D58EB8D18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70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4089E9-BA7D-46EB-BE96-4D6B1D75A6C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88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FF1B81-7DD0-4E98-84E4-2C711F6D72F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0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46CDC6-E3D7-4D95-B757-DF206C4426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5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8DE56A-6F82-4BB4-830D-8FBB3534940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2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" name="Object 102"/>
          <p:cNvGraphicFramePr>
            <a:graphicFrameLocks noChangeAspect="1"/>
          </p:cNvGraphicFramePr>
          <p:nvPr/>
        </p:nvGraphicFramePr>
        <p:xfrm>
          <a:off x="0" y="0"/>
          <a:ext cx="18288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" name="Image" r:id="rId15" imgW="3301587" imgH="9752381" progId="Photoshop.Image.7">
                  <p:embed/>
                </p:oleObj>
              </mc:Choice>
              <mc:Fallback>
                <p:oleObj name="Image" r:id="rId15" imgW="3301587" imgH="9752381" progId="Photoshop.Image.7">
                  <p:embed/>
                  <p:pic>
                    <p:nvPicPr>
                      <p:cNvPr id="0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8288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676400" y="1295400"/>
            <a:ext cx="70485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5532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34150"/>
            <a:ext cx="838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/>
            </a:lvl1pPr>
          </a:lstStyle>
          <a:p>
            <a:fld id="{A54F0D85-0EAC-4B7D-B56F-803498FEDAE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457200"/>
            <a:ext cx="70866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th-TH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บทที่ 2 ความรู้เบื้องต้นของสารกึ่งตัวนำ</a:t>
            </a:r>
            <a:endParaRPr lang="th-TH" dirty="0"/>
          </a:p>
        </p:txBody>
      </p:sp>
      <p:sp>
        <p:nvSpPr>
          <p:cNvPr id="4" name="Rectangle 3"/>
          <p:cNvSpPr/>
          <p:nvPr/>
        </p:nvSpPr>
        <p:spPr>
          <a:xfrm>
            <a:off x="1847286" y="1196752"/>
            <a:ext cx="58143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latin typeface="AngsanaUPC" pitchFamily="18" charset="-34"/>
                <a:cs typeface="AngsanaUPC" pitchFamily="18" charset="-34"/>
              </a:rPr>
              <a:t> 	อุปกรณ์</a:t>
            </a:r>
            <a:r>
              <a:rPr lang="th-TH" sz="2000" dirty="0">
                <a:latin typeface="AngsanaUPC" pitchFamily="18" charset="-34"/>
                <a:cs typeface="AngsanaUPC" pitchFamily="18" charset="-34"/>
              </a:rPr>
              <a:t>สารกึ่งตัวนำ มิใช่เป็นสิ่งประดิษฐ์ใหม่ในวงการอิเล็กทรอนิกส์ ในสมัยก่อนได้มีการนำเอาผลึกแร่มาทำเป็นตัวแยกสัญญาณเสียงออกจากคลื่นวิทยุ ผลึกแร่ที่กล่าวถึงนี้ก็คือ ไดโอด </a:t>
            </a:r>
            <a:r>
              <a:rPr lang="en-US" sz="2000" dirty="0">
                <a:latin typeface="AngsanaUPC" pitchFamily="18" charset="-34"/>
                <a:cs typeface="AngsanaUPC" pitchFamily="18" charset="-34"/>
              </a:rPr>
              <a:t>(diode) </a:t>
            </a:r>
            <a:r>
              <a:rPr lang="th-TH" sz="2000" dirty="0">
                <a:latin typeface="AngsanaUPC" pitchFamily="18" charset="-34"/>
                <a:cs typeface="AngsanaUPC" pitchFamily="18" charset="-34"/>
              </a:rPr>
              <a:t>ที่ทำจากสารกึ่งตัวนำ</a:t>
            </a:r>
            <a:r>
              <a:rPr lang="en-US" sz="2000" dirty="0">
                <a:latin typeface="AngsanaUPC" pitchFamily="18" charset="-34"/>
                <a:cs typeface="AngsanaUPC" pitchFamily="18" charset="-34"/>
              </a:rPr>
              <a:t> (</a:t>
            </a:r>
            <a:r>
              <a:rPr lang="en-US" sz="2000" dirty="0" err="1">
                <a:latin typeface="AngsanaUPC" pitchFamily="18" charset="-34"/>
                <a:cs typeface="AngsanaUPC" pitchFamily="18" charset="-34"/>
              </a:rPr>
              <a:t>semoconductor</a:t>
            </a:r>
            <a:r>
              <a:rPr lang="en-US" sz="2000" dirty="0">
                <a:latin typeface="AngsanaUPC" pitchFamily="18" charset="-34"/>
                <a:cs typeface="AngsanaUPC" pitchFamily="18" charset="-34"/>
              </a:rPr>
              <a:t>) </a:t>
            </a:r>
            <a:r>
              <a:rPr lang="th-TH" sz="2000" dirty="0">
                <a:latin typeface="AngsanaUPC" pitchFamily="18" charset="-34"/>
                <a:cs typeface="AngsanaUPC" pitchFamily="18" charset="-34"/>
              </a:rPr>
              <a:t>นั้นเอง นอกจากนี้วิศวกรยังรู้จักรการสังเคราห์แร่จำพวกเซเลเนียมและออกไซด์ของทองแดงเพื่อนำมาใช้เป็นตัวเปลี่ยนแปลงไฟฟ้ากระแสสลับให้เป็นกระแสตรงที่เรียกว่าแรคติไฟล์เออร์ </a:t>
            </a:r>
            <a:r>
              <a:rPr lang="en-US" sz="2000" dirty="0">
                <a:latin typeface="AngsanaUPC" pitchFamily="18" charset="-34"/>
                <a:cs typeface="AngsanaUPC" pitchFamily="18" charset="-34"/>
              </a:rPr>
              <a:t>(</a:t>
            </a:r>
            <a:r>
              <a:rPr lang="en-US" sz="2000" dirty="0" err="1">
                <a:latin typeface="AngsanaUPC" pitchFamily="18" charset="-34"/>
                <a:cs typeface="AngsanaUPC" pitchFamily="18" charset="-34"/>
              </a:rPr>
              <a:t>rectfier</a:t>
            </a:r>
            <a:r>
              <a:rPr lang="en-US" sz="2000" dirty="0">
                <a:latin typeface="AngsanaUPC" pitchFamily="18" charset="-34"/>
                <a:cs typeface="AngsanaUPC" pitchFamily="18" charset="-34"/>
              </a:rPr>
              <a:t>) </a:t>
            </a:r>
            <a:r>
              <a:rPr lang="th-TH" sz="2000" dirty="0">
                <a:latin typeface="AngsanaUPC" pitchFamily="18" charset="-34"/>
                <a:cs typeface="AngsanaUPC" pitchFamily="18" charset="-34"/>
              </a:rPr>
              <a:t>ต่อมาในปี พ.ศ. 2488 จอห์น บาร์ดีน และวิลเลียม ช็อคเลย์ ได้ทำการค้นคว้าเกี่ยวกับสารกึ่งตัวนำที่ห้องทดลองของบริษัทเบล เทเลโฟน ได้ค้นพบว่า สารกึ่งตัวนำสามารถเปลี่ยนแปลงค่าความต้านทานได้เมื่อเปลี่ยนขั้วแรงดันตกคร่อมตัวมันเช่นเดียวกันหลอดสูญญากาศ และหลังจากนั้นไม่นานก็ได้มีผู้ผลิตทรานซิสเตอร์ ก็เป็นไปอย่างกว้างขวางจนสามารถผลิตได้เป็นจำนวนมาก มีราคาถูก คุณภาพดี  ในยุกปัจจุบันนี้อุปกรณ์ที่ทำมาจากสารกึ่งตัวนำมีจำนวนมาก และเป็นที่นิยมใช้ในวงการอิเล็กทรอนิกส์ใหม่ทั่วไป  ทั้งนี้เพราะอุปกรณ์พวกนี้มีขนาดเล็ก น้ำหนักเบา ใช้กำลังไฟฟ้าน้อย ไม่มีส่วนที่ทำให้เกิดความร้อน มีความคงทนต่อแรงสั่นสะเทือนและยังมีอายุการใช้งานได้ยาวนาน</a:t>
            </a:r>
            <a:endParaRPr lang="en-US" sz="20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1752600" y="630932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วงวาเลนซ์และวาเลนซ์อิเลคตรอน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	ธรรมชาติ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ของอะตอมจะอยู่รวมกันเป็นโมเลกุลหรือเป็นกลุ่มอะตอม ไม่ชอบอยู่โดดเดี่ยวตามลำพัง ที่เป็นเช่นนี้เนื่องจากธรรมชาติอย่างหนึ่งที่สิ่งทั้งหลายชอบอยู่ในสภาพเสถียร ซึ่งเป็นสภาพที่พลังงานต่ำและเนื่องจากการอยู่รวมกันจึงมีคำว่า วาเลนซ์ (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Valence)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เข้ามาเกี่ยวข้อง วาเลนซ์ หมายถึงอำนาจการรวมตัวของอะตอมของธาติ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708920"/>
            <a:ext cx="4469854" cy="366083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752600" y="630932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857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1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ทฤษฎี</a:t>
            </a:r>
            <a:r>
              <a:rPr lang="th-TH" dirty="0"/>
              <a:t>แถบพลังงานของสสาร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	จาก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ที่ทราบกันมาแล้วว่าอิเลคตรอนทุกตัวมีประจะไฟฟ้าลบ  ดังนั้นอิเลคตรอนจะส่งแรงดึงดูดกับโปรตอนที่มีประจุไฟฟ้าบวก แต่เนื่องจากอิเลคตรอนวงรอบนิวเคลียสจึงเกิดมีแรงหนีศูนย์ ทำให้อิเลคตรอนโคจรเป็นวงรอบได้ เช่นเดียวกับโลกโคจรรอบดวงอาทิตย์ และเนื่องจากอิเลคตรอนแต่ละตัวจะมีระดับพลังงานที่ให้ในการโคจร เป็นระดับๆ ตามจำนวนค่าของ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n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ดังได้กล่าวแล้ว และจากรูป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ที่ 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อิเลคตรอนที่อยู่ใกล้นิวเคลียส จะมีระดับพลังงานน้อยกว่าอิเลคตรอนตัวที่อยู่ไกลนิวเคลียสหรือระดับสูงขึ้นไป ดังนั้นถ้าให้พลังงานแก่อิเลคตรอนตัวที่อยู่ในวาเลนซ์ก็อาจทำให้อิเลคตรอนเค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ลื่อน หลุด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ออกนอกวงโคจอน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ได้เช่นเดียวกัน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797152"/>
            <a:ext cx="3790950" cy="16764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27584" y="6473552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7695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	สาร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กึ่งตัวนำนั้นแถบพลังงานวาเลนซ์กับแถบพลังงานนำกระแสจะมีค่าใกล้ชิดกัน แต่จะมีช่องว่างอยู่เพียงเล็กน้อยที่เรียกว่า พลังงานช่องว่าง(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energy gap)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ดังนั้นในภาวะปกติสารกึ่งตัวนำจะไม่นำกระแสหรือถ้าให้พลังงานกับวาเลนซ์อิเลคตรอนน้อยกว่าแถบพลังงานช่องว่าง สารนั้นก็จะยังไม่แสดงคุณสมบัติในทางนำไฟฟ้าจนกว่าพลังงานที่มันได้รับ ทำให้มันสามารถมาอยู่ในแถบพลังงานนำกระแสเมื่อได้ มันก็จะนำกระแสทันที</a:t>
            </a:r>
          </a:p>
        </p:txBody>
      </p:sp>
      <p:sp>
        <p:nvSpPr>
          <p:cNvPr id="4" name="TextBox 6"/>
          <p:cNvSpPr txBox="1"/>
          <p:nvPr/>
        </p:nvSpPr>
        <p:spPr>
          <a:xfrm>
            <a:off x="1752600" y="630932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1149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การยึดเหนี่ยวกันระหว่างอะตอมของสาร และการนำไฟฟ้าของสาร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	นอกจากนี้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การยึดเกาะกันเป็นโมเลกุลนั้นยังทำได้โดยการทำให้จำนวนเลนซ์อิเลคตรอนของอะตอมอยู่ในภาวะเสถียรครบจำนวน ดังตัวอย่างเช่น โมเลกุลของทองแดงอ๊อกไซด์แระกอบด้วยบอนด์(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bond)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จะทำให้วาเลนซ์อิเลคตรอนในวงวาเลนซ์ครบ 8 ตัว เป็นผลทำให้โมเลกุลของทองแดงออกไซด์เกิดการสมดุล ดังนั้นทองแดงออกไซด์จึงไม่มีอิเลคตรอนในวงนอกจึงไม่สามารถนำกระแสไฟฟ้าได้ กลายเป็นฉนวน การยึดเหนี่ยวกันของอะตอมตามลักษณะดังกล่าวนี้เรียกว่า อะตอมมิกบอนด์(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atomic bond)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1752600" y="630932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4507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	เมื่อ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อะตอมของธาตุได้รับหรือให้อิเลคตรอนกับอะตอมอื่นๆ จะทำให้จำนวนโปรตรอนและอิเลคตรอบของ อะตอมไม่เท่ากัน เกิดประจุไฟฟ้าไม่เป็นกลาง อะตอมที่มีประจุไฟฟ้าเรียกว่า ไอออน(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ion)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ถ้าอะตอมสามารถให้อิเลคตรอนแก่อะตอมอื่น ตัวมันเองจะมีประจุไฟฟ้าบวกเกิดขึ้น เรียกว่า ไอออนบวก ส่วนอะตอมของธาตุที่ได้รับอิเลคตรอนก็จะเกิดมีประจุไฟฟ้าลบเกิดขึ้นซึ่งเรียกว่า ไอออนลบ เมื่อประจุไฟฟ้าหรือไอออนทั้งสองนี้แตกต่างกันก็จะทำให้อะตอมจะทำให้อะตอมมีแรงดึงดูดซึ่งกันและกัน การยึดติดกันในลักษณะดังกล่าวนี้เรียกว่า ไอโอนิกบอนด์(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ionic bond)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1752600" y="630932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7866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โควาเลนซ์บอนด์ (</a:t>
            </a:r>
            <a:r>
              <a:rPr lang="en-US" dirty="0"/>
              <a:t>covalence bond) </a:t>
            </a:r>
            <a:r>
              <a:rPr lang="th-TH" dirty="0"/>
              <a:t>เป็นการยึดเหนี่ยวของอะตอมโดยใช้วาเลนซ์อิเลคตรอนร่วมกัน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84784"/>
            <a:ext cx="4373463" cy="3759010"/>
          </a:xfrm>
        </p:spPr>
      </p:pic>
      <p:sp>
        <p:nvSpPr>
          <p:cNvPr id="4" name="TextBox 6"/>
          <p:cNvSpPr txBox="1"/>
          <p:nvPr/>
        </p:nvSpPr>
        <p:spPr>
          <a:xfrm>
            <a:off x="1752600" y="630932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5697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ฟิสิกซ์ของสารกึ่งตัวนำ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	ธาตุ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ที่ใช้กันมากในการนำมาผลิตเป็นสารกึ่งตัวนำ คือ เยอรมันเนียม (</a:t>
            </a:r>
            <a:r>
              <a:rPr lang="en-US" dirty="0" err="1">
                <a:latin typeface="Angsana New" pitchFamily="18" charset="-34"/>
                <a:cs typeface="Angsana New" pitchFamily="18" charset="-34"/>
              </a:rPr>
              <a:t>germanicum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และ ซิลิกอน (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silicon)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อะตอมของเยอรมันเนียมมีอิเลคตรอนทั้งหมด 32 ตัว ส่วนอะตอมของซิลิกอนมีเลคตรอนทั้งหมด 14 ตัว และธาตุทั้งสอบนี้มีวาเลนซ์อิเลคตรอนอยู่ 4 ตัว 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924944"/>
            <a:ext cx="6848718" cy="303654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752600" y="630932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4104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แสดงผลึกของซิลิกอน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412776"/>
            <a:ext cx="4025381" cy="3459832"/>
          </a:xfrm>
        </p:spPr>
      </p:pic>
      <p:sp>
        <p:nvSpPr>
          <p:cNvPr id="4" name="TextBox 6"/>
          <p:cNvSpPr txBox="1"/>
          <p:nvPr/>
        </p:nvSpPr>
        <p:spPr>
          <a:xfrm>
            <a:off x="1752600" y="630932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9261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โฮลและอิเลคตรอนอิสระ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เมื่อ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อธิบายถึงการทำงานของสารกึ่งตัวนำชนิดซิลิกอน หรือเยอรมันเนียมที่ใช้ทำเป็นอุปกรณ์สารกึ่งตัวนำ เช่น ทรานซิสเตอร์ ไดโอน ไอซี ฯลฯ เรามักจะกล่าวถึงคำว่า โฮล (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hole)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และอิเลคตรอน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อิสระ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(free </a:t>
            </a:r>
            <a:r>
              <a:rPr lang="en-US" dirty="0" err="1">
                <a:latin typeface="Angsana New" pitchFamily="18" charset="-34"/>
                <a:cs typeface="Angsana New" pitchFamily="18" charset="-34"/>
              </a:rPr>
              <a:t>electorn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อยู่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เสมอ</a:t>
            </a:r>
          </a:p>
          <a:p>
            <a:pPr marL="0" indent="0">
              <a:buNone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โฮลคล้ายประจุบวกแต่ไม่ใช่ประจุบวก โฮลจะแสดงอำนาจไฟฟ้าบวกได้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ซึ่ง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เป็นรูปอะตอมของซิลิกอน</a:t>
            </a:r>
          </a:p>
        </p:txBody>
      </p:sp>
      <p:sp>
        <p:nvSpPr>
          <p:cNvPr id="4" name="TextBox 6"/>
          <p:cNvSpPr txBox="1"/>
          <p:nvPr/>
        </p:nvSpPr>
        <p:spPr>
          <a:xfrm>
            <a:off x="1752600" y="630932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6761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การนำกระแสของสารกึ่งตัวนำ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	เมื่อ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อุณหภูมิสูงขึ้น พลังงานความร้อนจำนวนหนึ่ง จะทำให้อิเลคตรอนบางตัวในวงนอกสุดของอะตอมของผลึก (ซึ่งมี 8 ตัว) สามารถเคลื่อนที่หลุดออกไปนอกวงโคจรได้ ทำให้มีอิเลคตรอนอิสระเกิดขึ้น ดังนั้นถ้าให้แรงดันกับแท่งสารกึ่งตัวนำนั้นก็จะเกิดสนามไฟฟ้าขึ้น อิเลคตรอนอิสระภายในสามารถเคลื่อนที่ไปได้กลายเป็นกระแสไฟฟ้าแต่เนื่องจากอิเลคตรอนจำนวนนี้มีไม่มากนักจึงทำให้นำกระแสได้น้อยกว่าอิเลคตรอนในสารพวกตัวนำแต่ก็มากว่าในการพวกฉนวน สารเยอรมันเนียมและซิลิกอนจึงได้ชื่อว่าเป็น สารกึ่งตัวนำ</a:t>
            </a:r>
          </a:p>
        </p:txBody>
      </p:sp>
      <p:sp>
        <p:nvSpPr>
          <p:cNvPr id="4" name="TextBox 6"/>
          <p:cNvSpPr txBox="1"/>
          <p:nvPr/>
        </p:nvSpPr>
        <p:spPr>
          <a:xfrm>
            <a:off x="1752600" y="630932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888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0" y="155679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 	เครื่องมือเครื่องใช้ทางอิเล็กทรอนิกส์เกือบทุกชนิดในปัจจุบันใช้อุปกรณ์หลักที่ทำมาจากสารกึ่งตัวนำและอุปกรณ์ที่ทำมาจากสามกึ่งตัวนำนี้บางครั้งเรียกรวมๆว่า โซลิดสเตจ (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solid state) 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ดังที่เราได้เห็นในเครื่องมือที่ใช้ในวงการธุรกิจ อุตสาหกรรม การทหาร ด้านการแพทย์ การสื่อสาร ฯลฯ และในบทนี้ได้กล่าวถึงความรู้เกี่ยวกับฟิสิกส์ของสารกึ่งตัวนำ เพื่อเป็นความรู้เบื้องต้นในการเข้าใจการทำงานของตัวอุปกรณ์อิเล็กทรอนิกส์จำพวกโซลิสเตท</a:t>
            </a:r>
            <a:endParaRPr lang="th-TH" sz="24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1752600" y="630932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686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การไหลของกระแสในสารกึ่งตัวนำบริสุทธิ์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	โดย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ปกติเมื่อมีอิเลคตรอนอิสระหลุดออกจากวงโคจร  1  ตัว ก็จะทำให้เกิดโฮลขึ้น 1  ดังนั้นจำนวนของโฮลและอิเลคตรอนอิสระในเนื้อสารกึ่งตัวนำบริสุทธิ์จะมีค่าเท่ากัน แต่มีทิศทางการไหลตรงข้ามกัน</a:t>
            </a:r>
          </a:p>
          <a:p>
            <a:pPr marL="0" indent="0">
              <a:buNone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     ก่อนอื่นต้องรู้ถึงการเคลื่อนที่ของโฮลก่อนว่ามัน ว่ามันเคลื่อนที่ได้อย่างไร  ตามรูปที่ 4.14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A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เป็นโฮล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B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เป็นอิเลคตรอนไม่อิสระ ที่อยู่ใกล้โฮล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A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มากที่สุด ดังนั้นอิเลคตรอน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B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จึงอาจกระโดดอยู่ที่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A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ได้ ทกให้เกิดโฮลที่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B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มันจึงดึงอิเลคตรอน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C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มาตำแหน่ง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B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อีก ทำให้เกิดโฮลที่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C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ทั้งๆ ที่โฮลไม่ได้เคลื่อนที่เลย หากแต่เป็นอิเลคตรอนเคลื่อนที่</a:t>
            </a:r>
          </a:p>
          <a:p>
            <a:pPr marL="0" indent="0">
              <a:buNone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221088"/>
            <a:ext cx="2664296" cy="246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5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1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การโด๊ป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	การ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โด๊ป หมายถึง การเติมอะตอมของสารเจือปน (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impurity)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ลงในผลึกเยอรมันเนียม หรือ ซิลิกอนบริสุทธิ์  สารกึ่งตัวนำที่ถูกโด๊ปแล้วเรียกว่า สารกึ่งตัวนำไม่บริสุทธิ์ (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extrinsic semiconductor)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ส่วนสารกึ่งตัวนำที่ยังไม่ถูกโด๊ปเรียก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ว่าส</a:t>
            </a:r>
          </a:p>
          <a:p>
            <a:pPr marL="0" indent="0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า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รกึ่งตัวนำบริสุทธิ์(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intrinsic semiconductor)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645024"/>
            <a:ext cx="4757145" cy="226879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752600" y="630932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200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	การ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โด๊ปทำได้โดยการหลอมเยอรมันเนียมหรือซิลิกอนบริสุทธิให้ละลายแล้วจึงเติมสารเจือปนให้ผสมปนลงไปเป็นเนื้อเดียวกัน สารเจือปนจะต้องมีวาเลนซ์อิเลคตรอนจำนวน 3 ตัว หรือ 5 ตัว</a:t>
            </a:r>
          </a:p>
        </p:txBody>
      </p:sp>
      <p:sp>
        <p:nvSpPr>
          <p:cNvPr id="4" name="TextBox 6"/>
          <p:cNvSpPr txBox="1"/>
          <p:nvPr/>
        </p:nvSpPr>
        <p:spPr>
          <a:xfrm>
            <a:off x="1752600" y="630932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666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สารกึ่งตัวนำชนิด </a:t>
            </a:r>
            <a:r>
              <a:rPr lang="en-US" dirty="0"/>
              <a:t>N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	เมื่อ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เติมธาตุที่มีวาเลนซ์อิเลคตรอน 5 ตัว เช่น สารหนู(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Arsenic)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พลวง (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Antimony)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ฟอสฟอรัส (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Phosphorus)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ลงในสารกึ่งตัวนำบริสุทธิ์ที่กำลังหลอมเหลว เมื่อเย็นลงมันจะจับตัวเป็นผลึกอีกเช่น อะตอมของพลวงจับกับอะตอมของเยอรมันเนียมกลายเป็นผลึกที่มีอิเลคตรอน 8 ตัว โดยอิเลคตรอนแต่ละตัวของพลวงไปรวมกับอิเลคตรอนของเยอรมันเนียมอีก 4 ตัว ดังนั้นอะตอมของสารเจือปนทุกตัวจึงมีอิเลคตรอนเหลืออยู่หนึ่งตัวกลายเป็นอิเลคตรอนอิสระ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ไป</a:t>
            </a:r>
          </a:p>
          <a:p>
            <a:pPr marL="0" indent="0">
              <a:buNone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986" y="3717032"/>
            <a:ext cx="3677481" cy="271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6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สารกึ่งตัวนำชนิด </a:t>
            </a:r>
            <a:r>
              <a:rPr lang="en-US" dirty="0"/>
              <a:t>P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ถ้า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เราเติมสารที่มีวาเลนอิเล็กตรอน 3 ตัว เช่น โบรอน อลูมิเนียม แกลเลี่ยม ฯลฯ  โครงสร้างของผลึกของสารกึ่งตัวนำที่ได้ จะมีโฮลเกิดขึ้นที่ทุกๆ อะตอมของสารเจือปน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211116"/>
            <a:ext cx="3678337" cy="271922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752600" y="630932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2791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พาหะข้างมากและพาหะข้างน้อย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	สาร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กึ่งตัวนำชนิด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N 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มีจำนวนอิเลคตรอนอิสระเป็นจำนวนมากกว่าโฮล ส่วนสารกึ่งตัวนำชนิด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P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มีจำนวนโฮลมากกว่า อิเลคตรอนอิสระเมื่อป้อนแรงดันที่ขั้วของสารกึ่งตัวนำ เราไม่สามารถบอกได้ว่าสารกึ่งตัวนำชนิด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N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หรือ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P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นำกระแสไฟฟ้าได้มากกว่า ทั้งนี้เพราะกระแสที่ไหลในแท่งสารกึ่งตัวนำจะขึ้นอยู่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กับอิเลคตรอน</a:t>
            </a:r>
          </a:p>
          <a:p>
            <a:pPr marL="0" indent="0">
              <a:buNone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 	หรือโฮลที่มีอยู่ในเนื้อสาร จำนวนของอิเลคตรอนอิสระหรือโฮลนั้นเราเรียกมันว่า พาหะ(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Carrier)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ในสารกึ่งตัวนำชนิด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N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มีจำนวนอิเลคตรอนอิสระมากกว่าโฮล อิเลคตรอนอิสระเหล่านี้เรียกว่า พาหาข้างน้อย (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minority Carrier)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ในสารกึ่งตัวนำชนิด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P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จะมีโฮลเป็นพาหะข้างมาก ส่วนอิเลคตรอนอิสระจะเป็นพาหะข้างน้อย</a:t>
            </a:r>
          </a:p>
        </p:txBody>
      </p:sp>
      <p:sp>
        <p:nvSpPr>
          <p:cNvPr id="4" name="TextBox 6"/>
          <p:cNvSpPr txBox="1"/>
          <p:nvPr/>
        </p:nvSpPr>
        <p:spPr>
          <a:xfrm>
            <a:off x="1752600" y="630932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189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หัวต่อ </a:t>
            </a:r>
            <a:r>
              <a:rPr lang="en-US" dirty="0"/>
              <a:t>P-N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	เมื่อ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นำสารกึ่งตัวนำชนิด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N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P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มาเชื่อมต่อกันจะเกิดปรากฎการณ์ใหม่ขึ้น ทั้งนี้เพราะทางด้าน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P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N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มีจำนวนพาหะข้างมากและพาหะข้างมาน้อยที่แตกต่างกัน ในชนิด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P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พาหะข้างมากคือโฮล ส่วนชนิด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N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พาหะข้างด้านทาน เมื่อมีกระแสไหลผ่านในแต่ละทิศของรอยต่อมีค่าแตกต่างกัน</a:t>
            </a:r>
          </a:p>
          <a:p>
            <a:pPr marL="0" indent="0">
              <a:buNone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     การนำเอาสารชนิด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P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และชนิด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N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มาเชื่อมเป็น หัวต่อ  (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junction)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มิได้หมายความว่าจะนำเอาชนิด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P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มาอัดเข้ากับชนิด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N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โดยใช้แรง แต่วิธีที่จะสร้างหัวต่อทำได้โดยวิธีเลี้ยง (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grown)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คือนำแท่งเนื้อสารกึ่งตัวนำโด๊ปให้เป็นชนิด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P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แล้วจึงนำการเพิ่มเนื้อสารทีละน้อยทางด้าน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N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โดยเตาหลอม</a:t>
            </a:r>
          </a:p>
          <a:p>
            <a:pPr marL="0" indent="0">
              <a:buNone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1752600" y="630932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412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การไหลของกระแสเมื่อให้ไบแอสกลับ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 	จากการไหลของกระแสในหัวข้อ 4.16 แบตเตอรี่จะต้องต่ำเพื่อที่จะทำให้พาหะข้างมากของสารกึ่งตัวนำทางด้าน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P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N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เคลื่อนที่ผ่านรอยต่อได้ ถ้าหากว่าต่อขั้วแบตเตอรี่กลับโดยต่อขั้วบวกของแบตเตอรี่เข้าทางด้าน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N 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ศักดาไฟฟ้าบวกทางด้าน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N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จะยิ่งทำให้อิเล็กตรอนอิสระออกห่างจากรอยต่อมากยิ่งขึ้น ดังนั้นช่วงรอยต่อดีพลีชั่นยิ่งกว้างขึ้น อิเลคตรอนจึงไม่สามารถรวมตัวกับโฮลทางด้าน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P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ได้ ดังนั้นกระแสข้างมากจึงไม่สามารถที่จะไหลผ่านรอยต่อได้</a:t>
            </a:r>
          </a:p>
        </p:txBody>
      </p:sp>
      <p:sp>
        <p:nvSpPr>
          <p:cNvPr id="4" name="TextBox 6"/>
          <p:cNvSpPr txBox="1"/>
          <p:nvPr/>
        </p:nvSpPr>
        <p:spPr>
          <a:xfrm>
            <a:off x="1752600" y="630932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703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กระแสนิยม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	กระแสไฟฟ้า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เกิดขึ้นได้จากการไหลของอิเลคตรอน ละจากวิชาไฟฟ้ากระแสก็คงทราบแล้วว่าอิเลคตรอนเคลื่อนที่จากขั้วลบแบตเตอรี่ผ่านวงจรภายนอกไปยังขั้วบวกแต่ในเรื่องของวงจรไฟฟ้าทั่วไปจะพบว่าหนังสือทุกเล่มจะเบียนทิศทางของกระแสไหลจากขั้วบวกผ่านวงจรภายนอกไปยังขั้วลบ</a:t>
            </a:r>
          </a:p>
        </p:txBody>
      </p:sp>
      <p:sp>
        <p:nvSpPr>
          <p:cNvPr id="4" name="TextBox 6"/>
          <p:cNvSpPr txBox="1"/>
          <p:nvPr/>
        </p:nvSpPr>
        <p:spPr>
          <a:xfrm>
            <a:off x="1752600" y="630932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5962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7897" y="412955"/>
            <a:ext cx="7086600" cy="487363"/>
          </a:xfrm>
        </p:spPr>
        <p:txBody>
          <a:bodyPr/>
          <a:lstStyle/>
          <a:p>
            <a:r>
              <a:rPr lang="th-TH" dirty="0"/>
              <a:t>บทสรุป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 	ในสารกึ่งตัวนำจะมีจำนวนอิเลคตรอนในวงนอกสุดอยู่ 4 ตัว ดังนั้นการยึดเกาะกันจึงเกิดบอนด์ที่เรียกว่า โควาเลนซ์บอนด์ในภาวะปกติจะมีอิเลคตรอนบางตัวเกิดหลุดออกจากบอนด์ได้จึงเกิดมีอิเลคตรอนอิสระและโฮลขึ้นแต่จำนวนอิเลคตรอนอิสระและนั้นมีจำนวนน้อยมาก</a:t>
            </a:r>
          </a:p>
          <a:p>
            <a:pPr marL="0" indent="0">
              <a:buNone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     ครั้นเมื่อเติมสารบางชนิด เช่น โบรอนที่มีอิเลคตรอนในวงจรนอกเพียงสามตัวก็จะทำให้เกิดโฮลขึ้นตามจำนวนของอะตอมโบรอน สารกึ่งตัวนี่ได้จะเป็นชนิด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P 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ครั้นเมื่อเติมสารจำพวกฟอสฟอรัส ซึ่งมีจำนวนวาเลนซ์อิเลคตรอน  5  ตัว ก็จะทำให้อิเลคตรอนอิสระขึ้นเป็นจำนวนมากตามจำนวนอะตอมของฟอสฟอรัสทำให้ได้สารกึ่งตัวนำชนิด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N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การเติมสารเจือปนเหล่านี้ลงในเนื้อสารกึ่งตัวนำเราเรียกว่าโด๊ปปิ้ง</a:t>
            </a:r>
          </a:p>
          <a:p>
            <a:pPr marL="0" indent="0">
              <a:buNone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     </a:t>
            </a:r>
          </a:p>
          <a:p>
            <a:pPr marL="0" indent="0">
              <a:buNone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1752600" y="630932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581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ธรรมชาติของอะตอม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	ในการที่จะเข้าใจการทำงานของอุปกรณ์พวกสารกึ่งตัวนำ เราจำเป็นต้องรู้หลักการเบื้องต้นเกี่ยวกับอะตอมเสียก่อนตามที่เคยเรียนมาแล้วว่า สารทุกชนิดประกอบขึ้นด้วยอนุภาคที่เล็กที่สุดที่เรียกว่า  อะตอม (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atom)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ซึ่งจะแบ่งออกไป หรือสร้างขึ้น หรือทำลายให้สูญไปไม่ได้ อะตอมมีหลายชนิดตามแต่ละชนิดของธาตุอะตอมของธาตุเดี่ยวกันจะเหมือนกันทั้งสมบัติทางกายภาพ สมบัติทางเคมี ตลอดจนมวล ถ้าอะตอมของธาตุสองชนิดหรือมากกว่ามารวมตัวกันทางเคมี โดยที่จำนวนอะตอมของธาตุแต่ละชนิดมีจำนวนแน่นอน เราเรียกว่าสารประกอบ (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compound)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1752600" y="630932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1943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	ถ้านำสารกึ่งตัวนำแต่ชนิด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N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P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มาเชื่อมต่อกันเกิดเป็นรอยต่อทำให้เกิดปรากฎการณ์ทางไฟฟ้าคือมันสามารถนำกระแสในทิศทางของกระแสอิเลคตรอนซึ่งไหลจากด้าน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N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ไปยังด้าน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P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หรือกระแสโฮลจะไหลจากด้าน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P 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ไปยังด้าน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N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นั่นคือถ้าเราให้ศักดาไฟฟ้าบวกทางขั้ว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P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และลบทางขั้ว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N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คือให้ไบแอสตรงกับมันจะมีกระแสไหลผ่านตัวมันได้เป็นจำนวนมากครั้นให้ศักดาลบทางขั้ว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P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และศักดาบวกทางขั้ว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N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จะมีแต่กระแสวิ่งไหลที่ไหลผ่านได้ซึ่งค่ากระแสจำนวนนี้มีค่าน้อยมากอยู่ในหน่วยของไมโครแอมแปร์เราจะได้นำมาปรากฏการณ์นี้ไปใช้งานและกล่าวถึงรายละเอียดในบทต่อไป</a:t>
            </a:r>
          </a:p>
        </p:txBody>
      </p:sp>
      <p:sp>
        <p:nvSpPr>
          <p:cNvPr id="4" name="TextBox 6"/>
          <p:cNvSpPr txBox="1"/>
          <p:nvPr/>
        </p:nvSpPr>
        <p:spPr>
          <a:xfrm>
            <a:off x="1752600" y="630932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2856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	อะตอม</a:t>
            </a:r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แต่ละชนิดประกอบด้วยอนุมูลฐาน 3 ชนิด คือโปรตอน </a:t>
            </a:r>
            <a:r>
              <a:rPr lang="en-US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(proton) </a:t>
            </a:r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นิวตรอน </a:t>
            </a:r>
            <a:r>
              <a:rPr lang="en-US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(neutron) </a:t>
            </a:r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และอิเลคตรอน </a:t>
            </a:r>
            <a:r>
              <a:rPr lang="en-US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(electron) </a:t>
            </a:r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โดยมีโปรตอน กับนิวตรอนอยู่ภายใน นิวเครียส </a:t>
            </a:r>
            <a:r>
              <a:rPr lang="en-US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neucleus</a:t>
            </a:r>
            <a:r>
              <a:rPr lang="en-US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จำนวนโปรตรอนมีพอดีกับประจุของนิวเคลียสหรือพูดได้ว่า โปตอนมีอำนาจไฟฟ้าบวก ที่เหลือเป็นนิวตรอน ซึ่งเป็นอนุภาคไฟฟ้าที่เป็นกลาง คือไม่แสดงอำนาจไฟฟ้าไดๆ ที่บริเวณรอบๆ โปรตอนและนิวตรอน จะมีอิเลคตรอนที่มีอนุภาคไฟฟ้าลบวิ่งรอบอยู่ โปรตรอนหนึ่งตัวมีประจุไฟฟ้าเท่ากับอิเลคตรอน คือ </a:t>
            </a:r>
            <a:r>
              <a:rPr lang="en-US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คูลอมบ์ นิวเคลียสครอบครองเนื้อที่ในอะตอมเพียงส่วนน้อย ที่ว่างที่เหลือมีอิเลคตรอนซึ่งวิ่งด้วยความเร็วสูง อิเลคตรอนมี ขนาดเล็กมากจึงไม่ได้หมายความว่าอิเลคตรอนทั้งหมดกินเนื้อที่ว่างรอบนิวเคลียส แต่เนื่องจากเคลื่อนที่ด้วยความเร็วสูง จึงดูประหนึ่งคลอบคลุมไปทั้งเนื้อที่ว่าง</a:t>
            </a:r>
            <a:endParaRPr lang="en-US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1752600" y="630932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6772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548680"/>
            <a:ext cx="7086600" cy="487363"/>
          </a:xfrm>
        </p:spPr>
        <p:txBody>
          <a:bodyPr/>
          <a:lstStyle/>
          <a:p>
            <a:r>
              <a:rPr lang="th-TH" dirty="0" smtClean="0"/>
              <a:t>โครงสร้างของอะตอม</a:t>
            </a:r>
            <a:endParaRPr lang="th-TH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24744"/>
            <a:ext cx="5976664" cy="5298041"/>
          </a:xfrm>
        </p:spPr>
      </p:pic>
      <p:sp>
        <p:nvSpPr>
          <p:cNvPr id="4" name="TextBox 6"/>
          <p:cNvSpPr txBox="1"/>
          <p:nvPr/>
        </p:nvSpPr>
        <p:spPr>
          <a:xfrm>
            <a:off x="1752600" y="630932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8116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วงอิเล็กตรอน </a:t>
            </a:r>
            <a:r>
              <a:rPr lang="en-US" dirty="0"/>
              <a:t>(Electron Shell)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	ภายใน</a:t>
            </a:r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อะตอมของสสารที่มีอิเล็กตรอนวิ่งเคลื่อนที่อยู่โดยรอบ อิเลคตรอนแต่ละตัวจะมีระดับพลังงานที่ขึ้นอยู่กับค่า </a:t>
            </a:r>
            <a:r>
              <a:rPr lang="en-US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n </a:t>
            </a:r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ซึ่ง </a:t>
            </a:r>
            <a:r>
              <a:rPr lang="en-US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n</a:t>
            </a:r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เป็นจำนวนเต็ม เช่น 1</a:t>
            </a:r>
            <a:r>
              <a:rPr lang="en-US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,</a:t>
            </a:r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,</a:t>
            </a:r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,</a:t>
            </a:r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4 .... ระดับพลังงานต่ำที่สุดคือ </a:t>
            </a:r>
            <a:r>
              <a:rPr lang="en-US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n=1 </a:t>
            </a:r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ระดับสูงขึ้นไปคือ </a:t>
            </a:r>
            <a:r>
              <a:rPr lang="en-US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n= 2,3</a:t>
            </a:r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... ขึ้นไปเป็นลำดับ ระดับพลังงานนี้แบ่งเป็นวง </a:t>
            </a:r>
            <a:r>
              <a:rPr lang="en-US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(shell) </a:t>
            </a:r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ซึ่งเป็นตัวอักษรเรียงกันดังนี้ </a:t>
            </a:r>
            <a:r>
              <a:rPr lang="en-US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K,L,M,N,O,P,Q </a:t>
            </a:r>
            <a:endParaRPr lang="th-TH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212976"/>
            <a:ext cx="5499434" cy="292494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752600" y="630932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7767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	ระดับ</a:t>
            </a:r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พลังงาน </a:t>
            </a:r>
            <a:r>
              <a:rPr lang="en-US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n=1 </a:t>
            </a:r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เป็นระดับพลังงานต่ำที่สุด หมายความว่าจะต้องใช้พลังงานมากที่สุดที่จะดึงเอาอิเลคตรอนนั้นออกไปจากอะตอมได้ โปรดสังเกตว่าความแตกต่างระหว่างพลังงานในระดับต่างๆมีมากกว่าความแตกต่างกันในระดับสูงๆขึ้นไป ดังแสดงในรูปที่ 4.2 ระดับ </a:t>
            </a:r>
            <a:r>
              <a:rPr lang="en-US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n=2 </a:t>
            </a:r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ต่างจาก </a:t>
            </a:r>
            <a:r>
              <a:rPr lang="en-US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n=1 </a:t>
            </a:r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มากกว่าระดับ</a:t>
            </a:r>
            <a:r>
              <a:rPr lang="en-US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n=3 </a:t>
            </a:r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ต่างจาก </a:t>
            </a:r>
            <a:r>
              <a:rPr lang="en-US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n=2 </a:t>
            </a:r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ถ้าเปรียบให้เข้าใจง่ายๆแล้ว ก็เหมือนกับว่ายิ่งเลขที่วงของอิเลคตรอนที่วิ่งวนรอบนิวเคลียสมีค่าน้อยลงก็หมายถึงวงที่อยู่ใกล้นิวเคลียสมากขึ้น ดังนั้นจึงต้องใช้พลังงานภายนอกมากขึ้นเพื่อให้พอที่จะชนะแรงดึงดูดระหว่างนิวเคลียสและอิเลคตรอนนี้ได้ ค่าแรงดึงดูดจะแปรตามกำลังสองของระยะห่างระหว่างวงนั้นกับนิวเคลียสยิ่งห่างมากแรงดึงดูดก็ยิ่งน้อยลง ผลจึงเป็นดังรูปที่ 4.2 ตามหลักแล้ว </a:t>
            </a:r>
            <a:r>
              <a:rPr lang="en-US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n </a:t>
            </a:r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จะมีค่าได้ไม่จำกัด แต่โดยปกติมักพิจรณาเพียงแค่ 7 ค่าเท่านั้น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1752600" y="630932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59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	จำนวน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อิเลคตรอนที่จะมีได้มากที่สุดในระดับพลังงานระดับใดระดับหนึ่งมีค่าเท่ากับ 2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n</a:t>
            </a:r>
            <a:r>
              <a:rPr lang="en-US" baseline="30000" dirty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เช่นในระดับ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n=1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หรือชั้น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K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จะมีอิเลคตรอนได้อย่างมากที่สุดเท่ากับ 2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(1)</a:t>
            </a:r>
            <a:r>
              <a:rPr lang="th-TH" baseline="30000" dirty="0"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 หรือ 2 ตัวในระดับ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n=2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หรือวง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L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จำนวนอิเลคตรอนที่มีได้มากที่สุดในระดับนั้นเท่ากับ 2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(2)</a:t>
            </a:r>
            <a:r>
              <a:rPr lang="en-US" baseline="30000" dirty="0"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หรือ 8 ตัว ในระดับ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n=3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มีได้มากที่สุด 18 ตัว และระดับ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n=4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มีได้มากที่สุด 32 ตัว เช่นนี้เรื่อยไป นอกจากนี้จำนวนอิเลคตรอนในระดับนอกสถดจะต้องไม่เกิน 8 ตัว ตัวอย่างเช่น อะตอมของทองแดง มีอิเลคตรอน 29 ตัว แบ่งตามวงได้ดังนี้ วง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K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มีอิเลคตรอนได้ 2 ตัว วง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L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มีอิเลคตรอนได้ 8 ตัว วง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M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มีอิเลคตรอนได้ 18 ตัว และวง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N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มีอิเลคตรอนได้ 1 ตัว</a:t>
            </a:r>
          </a:p>
        </p:txBody>
      </p:sp>
      <p:sp>
        <p:nvSpPr>
          <p:cNvPr id="4" name="TextBox 6"/>
          <p:cNvSpPr txBox="1"/>
          <p:nvPr/>
        </p:nvSpPr>
        <p:spPr>
          <a:xfrm>
            <a:off x="1752600" y="630932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4284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แสดงโครงสร้างของอิเลคตรอนของอะตอมของทองแดง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68760"/>
            <a:ext cx="5367486" cy="4607092"/>
          </a:xfrm>
        </p:spPr>
      </p:pic>
      <p:sp>
        <p:nvSpPr>
          <p:cNvPr id="4" name="TextBox 6"/>
          <p:cNvSpPr txBox="1"/>
          <p:nvPr/>
        </p:nvSpPr>
        <p:spPr>
          <a:xfrm>
            <a:off x="1752600" y="630932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1105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db2004205gl">
  <a:themeElements>
    <a:clrScheme name="Office Theme 3">
      <a:dk1>
        <a:srgbClr val="000000"/>
      </a:dk1>
      <a:lt1>
        <a:srgbClr val="FFFFFF"/>
      </a:lt1>
      <a:dk2>
        <a:srgbClr val="8B1111"/>
      </a:dk2>
      <a:lt2>
        <a:srgbClr val="C0C0C0"/>
      </a:lt2>
      <a:accent1>
        <a:srgbClr val="A0C6F8"/>
      </a:accent1>
      <a:accent2>
        <a:srgbClr val="14CAEE"/>
      </a:accent2>
      <a:accent3>
        <a:srgbClr val="FFFFFF"/>
      </a:accent3>
      <a:accent4>
        <a:srgbClr val="000000"/>
      </a:accent4>
      <a:accent5>
        <a:srgbClr val="CDDFFB"/>
      </a:accent5>
      <a:accent6>
        <a:srgbClr val="11B7D8"/>
      </a:accent6>
      <a:hlink>
        <a:srgbClr val="8963E9"/>
      </a:hlink>
      <a:folHlink>
        <a:srgbClr val="3067B8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4EA7E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2D0F3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76CA2A"/>
        </a:accent1>
        <a:accent2>
          <a:srgbClr val="E5772D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CF6B28"/>
        </a:accent6>
        <a:hlink>
          <a:srgbClr val="6321AB"/>
        </a:hlink>
        <a:folHlink>
          <a:srgbClr val="2854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8B1111"/>
        </a:dk2>
        <a:lt2>
          <a:srgbClr val="C0C0C0"/>
        </a:lt2>
        <a:accent1>
          <a:srgbClr val="A0C6F8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CDDFFB"/>
        </a:accent5>
        <a:accent6>
          <a:srgbClr val="11B7D8"/>
        </a:accent6>
        <a:hlink>
          <a:srgbClr val="8963E9"/>
        </a:hlink>
        <a:folHlink>
          <a:srgbClr val="3067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cdb2004205gl</Template>
  <TotalTime>147</TotalTime>
  <Words>246</Words>
  <Application>Microsoft Office PowerPoint</Application>
  <PresentationFormat>นำเสนอทางหน้าจอ (4:3)</PresentationFormat>
  <Paragraphs>83</Paragraphs>
  <Slides>30</Slides>
  <Notes>0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30</vt:i4>
      </vt:variant>
    </vt:vector>
  </HeadingPairs>
  <TitlesOfParts>
    <vt:vector size="32" baseType="lpstr">
      <vt:lpstr>cdb2004205gl</vt:lpstr>
      <vt:lpstr>Image</vt:lpstr>
      <vt:lpstr>บทที่ 2 ความรู้เบื้องต้นของสารกึ่งตัวนำ</vt:lpstr>
      <vt:lpstr>งานนำเสนอ PowerPoint</vt:lpstr>
      <vt:lpstr>ธรรมชาติของอะตอม</vt:lpstr>
      <vt:lpstr>งานนำเสนอ PowerPoint</vt:lpstr>
      <vt:lpstr>โครงสร้างของอะตอม</vt:lpstr>
      <vt:lpstr>วงอิเล็กตรอน (Electron Shell)</vt:lpstr>
      <vt:lpstr>งานนำเสนอ PowerPoint</vt:lpstr>
      <vt:lpstr>งานนำเสนอ PowerPoint</vt:lpstr>
      <vt:lpstr>แสดงโครงสร้างของอิเลคตรอนของอะตอมของทองแดง</vt:lpstr>
      <vt:lpstr>วงวาเลนซ์และวาเลนซ์อิเลคตรอน</vt:lpstr>
      <vt:lpstr>ทฤษฎีแถบพลังงานของสสาร</vt:lpstr>
      <vt:lpstr>งานนำเสนอ PowerPoint</vt:lpstr>
      <vt:lpstr>การยึดเหนี่ยวกันระหว่างอะตอมของสาร และการนำไฟฟ้าของสาร </vt:lpstr>
      <vt:lpstr>งานนำเสนอ PowerPoint</vt:lpstr>
      <vt:lpstr>โควาเลนซ์บอนด์ (covalence bond) เป็นการยึดเหนี่ยวของอะตอมโดยใช้วาเลนซ์อิเลคตรอนร่วมกัน</vt:lpstr>
      <vt:lpstr>ฟิสิกซ์ของสารกึ่งตัวนำ</vt:lpstr>
      <vt:lpstr>แสดงผลึกของซิลิกอน</vt:lpstr>
      <vt:lpstr>โฮลและอิเลคตรอนอิสระ</vt:lpstr>
      <vt:lpstr>การนำกระแสของสารกึ่งตัวนำ</vt:lpstr>
      <vt:lpstr>การไหลของกระแสในสารกึ่งตัวนำบริสุทธิ์</vt:lpstr>
      <vt:lpstr>การโด๊ป</vt:lpstr>
      <vt:lpstr>งานนำเสนอ PowerPoint</vt:lpstr>
      <vt:lpstr>สารกึ่งตัวนำชนิด N </vt:lpstr>
      <vt:lpstr>สารกึ่งตัวนำชนิด P</vt:lpstr>
      <vt:lpstr>พาหะข้างมากและพาหะข้างน้อย</vt:lpstr>
      <vt:lpstr>หัวต่อ P-N</vt:lpstr>
      <vt:lpstr>การไหลของกระแสเมื่อให้ไบแอสกลับ</vt:lpstr>
      <vt:lpstr>กระแสนิยม</vt:lpstr>
      <vt:lpstr>บทสรุป</vt:lpstr>
      <vt:lpstr>งานนำเสนอ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2 ความรู้เบื้องต้นของสารกึ่งตัวนำ</dc:title>
  <dc:creator>Corporate Edition</dc:creator>
  <cp:lastModifiedBy>bosszi</cp:lastModifiedBy>
  <cp:revision>20</cp:revision>
  <dcterms:created xsi:type="dcterms:W3CDTF">2013-06-16T06:33:33Z</dcterms:created>
  <dcterms:modified xsi:type="dcterms:W3CDTF">2015-08-26T12:35:47Z</dcterms:modified>
</cp:coreProperties>
</file>